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notesMasterIdLst>
    <p:notesMasterId r:id="rId22"/>
  </p:notesMasterIdLst>
  <p:sldIdLst>
    <p:sldId id="316" r:id="rId2"/>
    <p:sldId id="308" r:id="rId3"/>
    <p:sldId id="257" r:id="rId4"/>
    <p:sldId id="311" r:id="rId5"/>
    <p:sldId id="258" r:id="rId6"/>
    <p:sldId id="328" r:id="rId7"/>
    <p:sldId id="285" r:id="rId8"/>
    <p:sldId id="329" r:id="rId9"/>
    <p:sldId id="330" r:id="rId10"/>
    <p:sldId id="331" r:id="rId11"/>
    <p:sldId id="333" r:id="rId12"/>
    <p:sldId id="261" r:id="rId13"/>
    <p:sldId id="263" r:id="rId14"/>
    <p:sldId id="284" r:id="rId15"/>
    <p:sldId id="332" r:id="rId16"/>
    <p:sldId id="273" r:id="rId17"/>
    <p:sldId id="283" r:id="rId18"/>
    <p:sldId id="274" r:id="rId19"/>
    <p:sldId id="306" r:id="rId20"/>
    <p:sldId id="33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5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D26BE8-C26D-4BE9-AECF-F5DBF477336D}" v="28" dt="2020-10-01T16:48:26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5" autoAdjust="0"/>
    <p:restoredTop sz="90288" autoAdjust="0"/>
  </p:normalViewPr>
  <p:slideViewPr>
    <p:cSldViewPr snapToGrid="0" snapToObjects="1">
      <p:cViewPr varScale="1">
        <p:scale>
          <a:sx n="98" d="100"/>
          <a:sy n="98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3C16A-1E1A-9C4B-8CAD-5975F7C6EABB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EC51D-1F2C-8040-A0F4-4EB486694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9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1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19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40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50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8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59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32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0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2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9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7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4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0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2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7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81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EC51D-1F2C-8040-A0F4-4EB4866942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70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6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8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2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7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4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BB4C7C-4387-A446-9F4C-51A0ABA813C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2EF958-6712-4943-873C-87AA47105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34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286" y="1889760"/>
            <a:ext cx="10588690" cy="2328671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/>
              <a:t>Trademark Registrations in Bad Faith </a:t>
            </a:r>
            <a:br>
              <a:rPr lang="en-US" altLang="zh-CN" sz="3600" b="1" dirty="0"/>
            </a:br>
            <a:r>
              <a:rPr lang="en-US" altLang="zh-CN" sz="3600" b="1" dirty="0"/>
              <a:t>&amp;</a:t>
            </a:r>
            <a:br>
              <a:rPr lang="en-US" altLang="zh-CN" sz="3600" b="1" dirty="0"/>
            </a:br>
            <a:r>
              <a:rPr lang="en-US" altLang="zh-CN" sz="3600" b="1" dirty="0"/>
              <a:t>How to Revoke Bad Faith Registrations in China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7" y="4514479"/>
            <a:ext cx="9144000" cy="1888067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/>
              <a:t>陈一贤</a:t>
            </a:r>
            <a:r>
              <a:rPr lang="en-US" altLang="zh-CN" dirty="0"/>
              <a:t> </a:t>
            </a:r>
            <a:r>
              <a:rPr lang="en-US" dirty="0"/>
              <a:t>Yixian Chen</a:t>
            </a:r>
          </a:p>
          <a:p>
            <a:pPr algn="ctr"/>
            <a:r>
              <a:rPr lang="zh-CN" altLang="en-US" dirty="0"/>
              <a:t>钟保禄律师事务所</a:t>
            </a:r>
            <a:r>
              <a:rPr lang="en-US" dirty="0"/>
              <a:t>Jones &amp; Co. </a:t>
            </a:r>
          </a:p>
          <a:p>
            <a:pPr algn="ctr"/>
            <a:r>
              <a:rPr lang="en-US" dirty="0" err="1"/>
              <a:t>Chen.yixian@jonesco-law.ca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0" y="0"/>
            <a:ext cx="11763375" cy="16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4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86FD24A-599C-4651-A5AF-6008D29EA2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10064"/>
            <a:ext cx="10256520" cy="132102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Judicial guidance </a:t>
            </a: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on the circumstantial evidence and the inference of bad faith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7904FE-AD42-483B-982F-A3B70536E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5652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/>
              <a:t>4. Other special circumstances </a:t>
            </a:r>
            <a:endParaRPr lang="en-CA" sz="2500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E.g. the relationship between the squatter and the claimant – former director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i="1" dirty="0"/>
              <a:t>The ‘</a:t>
            </a:r>
            <a:r>
              <a:rPr lang="en-US" altLang="zh-CN" i="1" dirty="0" err="1"/>
              <a:t>Amcham</a:t>
            </a:r>
            <a:r>
              <a:rPr lang="en-US" altLang="zh-CN" i="1" dirty="0"/>
              <a:t>’ series case </a:t>
            </a:r>
            <a:r>
              <a:rPr lang="en-US" altLang="zh-CN" dirty="0"/>
              <a:t>(</a:t>
            </a:r>
            <a:r>
              <a:rPr lang="en-US" altLang="zh-CN" i="1" dirty="0"/>
              <a:t>American Club v TRAB</a:t>
            </a:r>
            <a:r>
              <a:rPr lang="en-US" altLang="zh-CN" dirty="0"/>
              <a:t>, (2016)</a:t>
            </a:r>
            <a:r>
              <a:rPr lang="zh-CN" altLang="en-US" dirty="0"/>
              <a:t>京</a:t>
            </a:r>
            <a:r>
              <a:rPr lang="en-US" altLang="zh-CN" dirty="0"/>
              <a:t>73</a:t>
            </a:r>
            <a:r>
              <a:rPr lang="zh-CN" altLang="en-US" dirty="0"/>
              <a:t>行初</a:t>
            </a:r>
            <a:r>
              <a:rPr lang="en-US" altLang="zh-CN" dirty="0"/>
              <a:t>5710</a:t>
            </a:r>
            <a:r>
              <a:rPr lang="zh-CN" altLang="en-US" dirty="0"/>
              <a:t>号</a:t>
            </a:r>
            <a:r>
              <a:rPr lang="en-US" altLang="zh-CN" dirty="0"/>
              <a:t> and </a:t>
            </a:r>
            <a:r>
              <a:rPr lang="en-US" altLang="zh-CN" i="1" dirty="0"/>
              <a:t>t</a:t>
            </a:r>
            <a:r>
              <a:rPr lang="en-CA" i="1" dirty="0"/>
              <a:t>he American Chamber of Commerce in the People’s Republic of China &amp; TRAB v American Club</a:t>
            </a:r>
            <a:r>
              <a:rPr lang="en-CA" dirty="0"/>
              <a:t>, (2016)</a:t>
            </a:r>
            <a:r>
              <a:rPr lang="zh-CN" altLang="en-US" dirty="0"/>
              <a:t>京行终</a:t>
            </a:r>
            <a:r>
              <a:rPr lang="en-CA" dirty="0"/>
              <a:t>2656</a:t>
            </a:r>
            <a:r>
              <a:rPr lang="zh-CN" altLang="en-US" dirty="0"/>
              <a:t>号</a:t>
            </a:r>
            <a:r>
              <a:rPr lang="en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475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A7A732-5F39-41C2-A434-31E3B2E3EA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B0B6BC-07F5-4292-883F-C0382D93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4749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Tips for foreign rights owners </a:t>
            </a:r>
            <a:br>
              <a:rPr lang="en-US" sz="38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Helpful provisions in the context of bad faith</a:t>
            </a:r>
            <a:endParaRPr lang="en-CA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8A2F0-7E1C-4EE0-AC6C-A354D6C03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sz="2500" b="1" dirty="0"/>
              <a:t>Procedural provisions: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33 – Opposition – </a:t>
            </a:r>
            <a:r>
              <a:rPr lang="en-CA" sz="2400" b="1" dirty="0"/>
              <a:t>three months </a:t>
            </a:r>
            <a:r>
              <a:rPr lang="en-CA" sz="2400" dirty="0"/>
              <a:t>after publication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44.1 – Invalidation – </a:t>
            </a:r>
            <a:r>
              <a:rPr lang="en-CA" sz="2400" b="1" dirty="0"/>
              <a:t>five year </a:t>
            </a:r>
            <a:r>
              <a:rPr lang="en-CA" sz="2400" dirty="0"/>
              <a:t>after registration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45 – Invalidation – well-known trademark exemption to the five-year rule</a:t>
            </a:r>
          </a:p>
        </p:txBody>
      </p:sp>
    </p:spTree>
    <p:extLst>
      <p:ext uri="{BB962C8B-B14F-4D97-AF65-F5344CB8AC3E}">
        <p14:creationId xmlns:p14="http://schemas.microsoft.com/office/powerpoint/2010/main" val="381139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7EB988-914C-403E-8DF5-38E82C14E6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837798"/>
            <a:ext cx="10549128" cy="100793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Tips for foreign rights owners </a:t>
            </a:r>
            <a:br>
              <a:rPr lang="en-US" sz="38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Helpful provisions in the context of bad faith</a:t>
            </a:r>
            <a:endParaRPr lang="en-US" sz="38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CA" sz="2500" b="1" dirty="0"/>
              <a:t>Substantive provisions: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4: bad-faith filing without intention to use (new since Nov. 2019)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15: commercial agent or had a contractual relationship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32: prior rights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/>
              <a:t>Art. 44.1: fraudulent or any other illicit means</a:t>
            </a:r>
          </a:p>
        </p:txBody>
      </p:sp>
    </p:spTree>
    <p:extLst>
      <p:ext uri="{BB962C8B-B14F-4D97-AF65-F5344CB8AC3E}">
        <p14:creationId xmlns:p14="http://schemas.microsoft.com/office/powerpoint/2010/main" val="202788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8E65BB-5E9A-4FC1-A974-760213ED5D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395473" cy="145075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Tips for foreign rights owners </a:t>
            </a:r>
            <a:br>
              <a:rPr lang="en-US" sz="38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Art. 15 </a:t>
            </a:r>
            <a:r>
              <a:rPr lang="en-CA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commercial agent/contractual relationship </a:t>
            </a:r>
            <a:endParaRPr lang="en-US" sz="38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A5852-DFF6-4D08-B7F3-285B0C00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Examples of commercial agent/contractual relationship:</a:t>
            </a:r>
          </a:p>
          <a:p>
            <a:r>
              <a:rPr lang="en-US" dirty="0"/>
              <a:t>Potential or actual manufacturer/sales agent/distributor/representative;</a:t>
            </a:r>
          </a:p>
          <a:p>
            <a:r>
              <a:rPr lang="en-US" dirty="0"/>
              <a:t>Business consultant; trademark agent;</a:t>
            </a:r>
          </a:p>
          <a:p>
            <a:r>
              <a:rPr lang="en-US" dirty="0"/>
              <a:t>Employee; contractor;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Typical evidence:</a:t>
            </a:r>
          </a:p>
          <a:p>
            <a:r>
              <a:rPr lang="en-US" dirty="0"/>
              <a:t>Manufacturing/sales/distribution contract and corresponding invoices, shipping documents;</a:t>
            </a:r>
          </a:p>
          <a:p>
            <a:r>
              <a:rPr lang="en-US" sz="2000" dirty="0"/>
              <a:t>Pre-contract negotiation documents: Non-disclosure agreement; Letter of intent, etc.;</a:t>
            </a:r>
          </a:p>
          <a:p>
            <a:endParaRPr lang="en-US" sz="1800" dirty="0"/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1194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88EB3E-B353-4EEE-9FA4-D89BB3C82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017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Tips for foreign rights owners </a:t>
            </a:r>
            <a:b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Art. 32 prior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9451-7E5A-44FE-95ED-147FB42E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47141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Examples of prior rights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/>
              <a:t>Copyright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/>
              <a:t>Design patent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/>
              <a:t>Domain name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/>
              <a:t>Trade name; portrait right; name rights; etc.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/>
              <a:t>Well-known trademark status (Art. 13).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5085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D2EA8B-C276-432E-BB63-051AA78FEE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143" y="51006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Tips for foreign rights owners </a:t>
            </a:r>
            <a:b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Art. 32 prior rights – Cont’d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9451-7E5A-44FE-95ED-147FB42E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6381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/>
              <a:t>Critical issues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TIME – material date (date of application)</a:t>
            </a:r>
          </a:p>
          <a:p>
            <a:pPr marL="457200" lvl="1" indent="0" algn="just">
              <a:buNone/>
            </a:pPr>
            <a:endParaRPr lang="en-US" sz="2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GEOGRAPHIC LIMITATION – mainland China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CERTAIN INFLUENCE – relevant consumer; length and breadth of use; advertisement/publicity; etc.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OWNERSHIP – to prove that the claimant owns the prior rights</a:t>
            </a:r>
          </a:p>
          <a:p>
            <a:pPr marL="457200" lvl="1" indent="0" algn="just">
              <a:buNone/>
            </a:pPr>
            <a:endParaRPr lang="en-US" sz="2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CORE ELEMENT– confusion.</a:t>
            </a:r>
          </a:p>
        </p:txBody>
      </p:sp>
    </p:spTree>
    <p:extLst>
      <p:ext uri="{BB962C8B-B14F-4D97-AF65-F5344CB8AC3E}">
        <p14:creationId xmlns:p14="http://schemas.microsoft.com/office/powerpoint/2010/main" val="291468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4DD6D1-FC5D-4B35-819C-519D2820F2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976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Tips for foreign rights owners </a:t>
            </a:r>
            <a:b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CA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Art. 44.1 fraudulent and illicit means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8CC8F3-6C58-487A-856E-AB77DB701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945467"/>
          </a:xfrm>
        </p:spPr>
        <p:txBody>
          <a:bodyPr/>
          <a:lstStyle/>
          <a:p>
            <a:pPr algn="just"/>
            <a:r>
              <a:rPr lang="en-US" sz="2800" dirty="0"/>
              <a:t>Article 44.1: a registered trademark may be invalidated on the ground that the registration is obtained through </a:t>
            </a:r>
            <a:r>
              <a:rPr lang="en-US" sz="2800" b="1" dirty="0"/>
              <a:t>fraudulent or other illicit means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/>
              <a:t>Prior to the 2019 amendment, Article 41.1 has long been invoked to curb bad faith filings;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/>
              <a:t>Typical approach: defensive + offensive</a:t>
            </a:r>
          </a:p>
          <a:p>
            <a:pPr algn="just"/>
            <a:endParaRPr lang="en-US" sz="2800" dirty="0"/>
          </a:p>
          <a:p>
            <a:pPr marL="457200" lvl="1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3945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Rights holder: Canadian nutraceutical company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Squatter: A domestic Chinese company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Rights holder sells in China without trademark registration for its Chinese character trademarks;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Squatter registered the Chinese character trademarks;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Squatter sued the rights holder’s Chinese distributor and asked for an exorbitant amount of money to settle and transfer the marks.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Invoked Art. 7; 13; 32; 44.1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Evidence includes results factual background of the squatter; squatter’s portfolio in China; Canadian company’s sales and reputation in China; infringement lawsuit; communication records regarding the ask for settlement </a:t>
            </a:r>
          </a:p>
          <a:p>
            <a:pPr lvl="1"/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9E639E-E892-4A32-8CE1-120DE27371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4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F84CA0-3AA7-4063-9B00-738F0D33A5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709"/>
            <a:ext cx="10058400" cy="1450757"/>
          </a:xfrm>
        </p:spPr>
        <p:txBody>
          <a:bodyPr>
            <a:normAutofit/>
          </a:bodyPr>
          <a:lstStyle/>
          <a:p>
            <a:r>
              <a:rPr lang="en-CA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4000" b="1" dirty="0" err="1">
                <a:solidFill>
                  <a:srgbClr val="AE5128"/>
                </a:solidFill>
                <a:latin typeface="+mn-lt"/>
                <a:ea typeface="+mn-ea"/>
                <a:cs typeface="+mn-cs"/>
              </a:rPr>
              <a:t>ips</a:t>
            </a: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 for foreign rights owners </a:t>
            </a:r>
            <a:b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– General practice</a:t>
            </a:r>
            <a:endParaRPr lang="en-CA" sz="36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0479E9-4F8C-4C24-9CF1-B2263530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800" dirty="0"/>
              <a:t>FILE EARLY!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Before the officially enter China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/>
              <a:t>KNOW YOUR BUSINESS PARTNER</a:t>
            </a:r>
          </a:p>
          <a:p>
            <a:pPr lvl="1" algn="just"/>
            <a:r>
              <a:rPr lang="en-US" sz="2400" dirty="0"/>
              <a:t>Who are you dealing with in China – Chinese character name;</a:t>
            </a:r>
          </a:p>
          <a:p>
            <a:pPr lvl="1" algn="just"/>
            <a:r>
              <a:rPr lang="en-US" sz="2400" dirty="0"/>
              <a:t>Keep records</a:t>
            </a:r>
          </a:p>
          <a:p>
            <a:pPr lvl="1" algn="just"/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800" dirty="0"/>
              <a:t>OBJECT EARLY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Monitor new pirate applications and intervene early;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Clear and strong evidence;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Case-by-case study and analyze factual evidence available</a:t>
            </a:r>
          </a:p>
        </p:txBody>
      </p:sp>
    </p:spTree>
    <p:extLst>
      <p:ext uri="{BB962C8B-B14F-4D97-AF65-F5344CB8AC3E}">
        <p14:creationId xmlns:p14="http://schemas.microsoft.com/office/powerpoint/2010/main" val="3448121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Post 2019 amendment – predictions</a:t>
            </a:r>
            <a:endParaRPr lang="en-US" sz="43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22F64F-7749-4DC8-BF39-40C3EA30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000" dirty="0"/>
              <a:t>Bad faith has become a more frequently and successfully used ground to </a:t>
            </a:r>
            <a:r>
              <a:rPr lang="en-US" sz="3000" dirty="0"/>
              <a:t>for cracking down on bad-faith </a:t>
            </a:r>
            <a:r>
              <a:rPr lang="en-CA" sz="3000" dirty="0"/>
              <a:t>filings in China;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A more consistent treatment of trademark piracy and squatting cases.</a:t>
            </a:r>
            <a:endParaRPr lang="en-CA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FCA19-5CC8-4926-A840-F7C0DE7247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4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536448"/>
            <a:ext cx="10100310" cy="1020128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1816608"/>
            <a:ext cx="10100310" cy="3260359"/>
          </a:xfrm>
        </p:spPr>
        <p:txBody>
          <a:bodyPr>
            <a:normAutofit/>
          </a:bodyPr>
          <a:lstStyle/>
          <a:p>
            <a:r>
              <a:rPr lang="en-US" sz="2400" b="1" dirty="0"/>
              <a:t>The big word: What is the legal definition of bad faith globally?</a:t>
            </a:r>
            <a:endParaRPr lang="en-US" sz="2400" b="1" i="1" dirty="0"/>
          </a:p>
          <a:p>
            <a:r>
              <a:rPr lang="en-US" sz="2400" b="1" dirty="0"/>
              <a:t>Bad Faith Trademark Registrations in China</a:t>
            </a:r>
          </a:p>
          <a:p>
            <a:pPr lvl="1"/>
            <a:r>
              <a:rPr lang="en-US" sz="2400" dirty="0"/>
              <a:t>Legislative evolution and interpretation</a:t>
            </a:r>
          </a:p>
          <a:p>
            <a:pPr lvl="1"/>
            <a:r>
              <a:rPr lang="en-US" sz="2400" dirty="0"/>
              <a:t>Judicial guidance on the circumstantial evidence and the inference of bad faith</a:t>
            </a:r>
          </a:p>
          <a:p>
            <a:pPr lvl="1"/>
            <a:r>
              <a:rPr lang="en-US" sz="2400" dirty="0"/>
              <a:t>Tips for foreign rights owners</a:t>
            </a:r>
            <a:endParaRPr lang="en-CA" sz="2400" dirty="0"/>
          </a:p>
          <a:p>
            <a:r>
              <a:rPr lang="en-US" sz="2400" b="1" dirty="0"/>
              <a:t>Post 2019 amendment – predictions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C54882-08FA-4D1D-B936-A8F8A29167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50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286" y="1889760"/>
            <a:ext cx="10588690" cy="2328671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/>
              <a:t>Trademark Registrations in Bad Faith </a:t>
            </a:r>
            <a:br>
              <a:rPr lang="en-US" altLang="zh-CN" sz="3600" b="1" dirty="0"/>
            </a:br>
            <a:r>
              <a:rPr lang="en-US" altLang="zh-CN" sz="3600" b="1" dirty="0"/>
              <a:t>&amp;</a:t>
            </a:r>
            <a:br>
              <a:rPr lang="en-US" altLang="zh-CN" sz="3600" b="1" dirty="0"/>
            </a:br>
            <a:r>
              <a:rPr lang="en-US" altLang="zh-CN" sz="3600" b="1" dirty="0"/>
              <a:t>How to Revoke Bad Faith Registrations in China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7" y="4514479"/>
            <a:ext cx="9144000" cy="1888067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/>
              <a:t>陈一贤</a:t>
            </a:r>
            <a:r>
              <a:rPr lang="en-US" altLang="zh-CN" dirty="0"/>
              <a:t> </a:t>
            </a:r>
            <a:r>
              <a:rPr lang="en-US" dirty="0"/>
              <a:t>Yixian Chen</a:t>
            </a:r>
          </a:p>
          <a:p>
            <a:pPr algn="ctr"/>
            <a:r>
              <a:rPr lang="zh-CN" altLang="en-US" dirty="0"/>
              <a:t>钟保禄律师事务所</a:t>
            </a:r>
            <a:r>
              <a:rPr lang="en-US" dirty="0"/>
              <a:t>Jones &amp; Co. </a:t>
            </a:r>
          </a:p>
          <a:p>
            <a:pPr algn="ctr"/>
            <a:r>
              <a:rPr lang="en-US" dirty="0" err="1"/>
              <a:t>Chen.yixian@jonesco-law.ca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0" y="0"/>
            <a:ext cx="11763375" cy="16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696" y="940432"/>
            <a:ext cx="10515600" cy="65272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fontAlgn="ctr"/>
            <a:r>
              <a:rPr lang="en-CA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The concept </a:t>
            </a:r>
            <a:endParaRPr lang="en-US" sz="43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15016" cy="402336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3200" dirty="0"/>
              <a:t>Subjectively dishonest;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3200" dirty="0"/>
              <a:t>The opposite of good faith – </a:t>
            </a:r>
            <a:r>
              <a:rPr lang="en-CA" sz="3200" i="1" dirty="0"/>
              <a:t>Culpa in </a:t>
            </a:r>
            <a:r>
              <a:rPr lang="en-CA" sz="3200" i="1" dirty="0" err="1"/>
              <a:t>Contrahendo</a:t>
            </a:r>
            <a:r>
              <a:rPr lang="zh-CN" altLang="en-US" sz="3200" dirty="0"/>
              <a:t>；</a:t>
            </a:r>
            <a:endParaRPr lang="en-CA" altLang="zh-CN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CA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ule of </a:t>
            </a:r>
            <a:r>
              <a:rPr lang="en-CA" sz="3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fraus</a:t>
            </a:r>
            <a:r>
              <a:rPr lang="en-CA" sz="3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omnia </a:t>
            </a:r>
            <a:r>
              <a:rPr lang="en-CA" sz="3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corrumpit</a:t>
            </a:r>
            <a:r>
              <a:rPr lang="en-CA" sz="3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CA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fraud invalidates everything)</a:t>
            </a:r>
            <a:endParaRPr lang="en-CA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EA8F2-D1CE-474A-8309-CC94D634FC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88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927783"/>
            <a:ext cx="10515600" cy="878478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Judicial guidance</a:t>
            </a:r>
            <a:b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— </a:t>
            </a:r>
            <a:r>
              <a:rPr lang="en-US" sz="4000" b="1" i="1" dirty="0" err="1">
                <a:solidFill>
                  <a:srgbClr val="AE5128"/>
                </a:solidFill>
                <a:latin typeface="+mn-lt"/>
                <a:ea typeface="+mn-ea"/>
                <a:cs typeface="+mn-cs"/>
              </a:rPr>
              <a:t>Goldhase</a:t>
            </a: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 case in 2009 decided by ECJ</a:t>
            </a:r>
            <a:endParaRPr lang="en-US" sz="43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1" y="1825625"/>
            <a:ext cx="1097866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Bad faith depends in particular on three factors: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whether the applicant knows or must </a:t>
            </a:r>
            <a:r>
              <a:rPr lang="en-US" b="1" dirty="0"/>
              <a:t>know</a:t>
            </a:r>
            <a:r>
              <a:rPr lang="en-US" dirty="0"/>
              <a:t> of prior use of an identical or similar sign for identical or similar wares/services;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whether the applicant had the </a:t>
            </a:r>
            <a:r>
              <a:rPr lang="en-US" b="1" dirty="0"/>
              <a:t>intention</a:t>
            </a:r>
            <a:r>
              <a:rPr lang="en-US" dirty="0"/>
              <a:t> to prevent others from using that sign; and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b="1" dirty="0"/>
              <a:t>degree</a:t>
            </a:r>
            <a:r>
              <a:rPr lang="en-US" dirty="0"/>
              <a:t> of legal protection of the signs involved. </a:t>
            </a:r>
          </a:p>
        </p:txBody>
      </p:sp>
      <p:pic>
        <p:nvPicPr>
          <p:cNvPr id="10" name="Picture 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B6E04E8-9666-4E8C-8791-78424090B4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2"/>
          <a:stretch/>
        </p:blipFill>
        <p:spPr>
          <a:xfrm>
            <a:off x="3505200" y="3300466"/>
            <a:ext cx="5181600" cy="28625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F48AE4-BCDF-406A-9418-7ABC0D6623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016" y="703944"/>
            <a:ext cx="10058400" cy="1066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Legislative evolution in China (1993 - 2019)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8C4F0B-3FDF-47BB-9D5C-A083235CC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30323"/>
              </p:ext>
            </p:extLst>
          </p:nvPr>
        </p:nvGraphicFramePr>
        <p:xfrm>
          <a:off x="730597" y="1799771"/>
          <a:ext cx="10488946" cy="4354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977">
                  <a:extLst>
                    <a:ext uri="{9D8B030D-6E8A-4147-A177-3AD203B41FA5}">
                      <a16:colId xmlns:a16="http://schemas.microsoft.com/office/drawing/2014/main" val="463186353"/>
                    </a:ext>
                  </a:extLst>
                </a:gridCol>
                <a:gridCol w="2075938">
                  <a:extLst>
                    <a:ext uri="{9D8B030D-6E8A-4147-A177-3AD203B41FA5}">
                      <a16:colId xmlns:a16="http://schemas.microsoft.com/office/drawing/2014/main" val="2202903700"/>
                    </a:ext>
                  </a:extLst>
                </a:gridCol>
                <a:gridCol w="1966677">
                  <a:extLst>
                    <a:ext uri="{9D8B030D-6E8A-4147-A177-3AD203B41FA5}">
                      <a16:colId xmlns:a16="http://schemas.microsoft.com/office/drawing/2014/main" val="3039875628"/>
                    </a:ext>
                  </a:extLst>
                </a:gridCol>
                <a:gridCol w="1966677">
                  <a:extLst>
                    <a:ext uri="{9D8B030D-6E8A-4147-A177-3AD203B41FA5}">
                      <a16:colId xmlns:a16="http://schemas.microsoft.com/office/drawing/2014/main" val="3335199814"/>
                    </a:ext>
                  </a:extLst>
                </a:gridCol>
                <a:gridCol w="1966677">
                  <a:extLst>
                    <a:ext uri="{9D8B030D-6E8A-4147-A177-3AD203B41FA5}">
                      <a16:colId xmlns:a16="http://schemas.microsoft.com/office/drawing/2014/main" val="73160504"/>
                    </a:ext>
                  </a:extLst>
                </a:gridCol>
              </a:tblGrid>
              <a:tr h="886480"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1993 </a:t>
                      </a:r>
                      <a:r>
                        <a:rPr lang="en-US" sz="1400" i="1" dirty="0">
                          <a:effectLst/>
                        </a:rPr>
                        <a:t>Trademark Act</a:t>
                      </a:r>
                      <a:endParaRPr lang="en-CA" sz="14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2001 </a:t>
                      </a:r>
                      <a:r>
                        <a:rPr lang="en-US" sz="1400" i="1" dirty="0">
                          <a:effectLst/>
                        </a:rPr>
                        <a:t>Trademark Act</a:t>
                      </a:r>
                      <a:endParaRPr lang="en-CA" sz="14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 </a:t>
                      </a:r>
                      <a:r>
                        <a:rPr lang="en-US" sz="1400" i="1" dirty="0">
                          <a:effectLst/>
                        </a:rPr>
                        <a:t>Trademark Act</a:t>
                      </a:r>
                      <a:endParaRPr lang="en-CA" sz="14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2019 </a:t>
                      </a:r>
                      <a:r>
                        <a:rPr lang="en-US" sz="1400" i="1" dirty="0">
                          <a:effectLst/>
                        </a:rPr>
                        <a:t>Trademark Act</a:t>
                      </a:r>
                      <a:endParaRPr lang="en-CA" sz="14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774212"/>
                  </a:ext>
                </a:extLst>
              </a:tr>
              <a:tr h="521099"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Overarching Principle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7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ss 4 &amp; 7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411079"/>
                  </a:ext>
                </a:extLst>
              </a:tr>
              <a:tr h="301341">
                <a:tc rowSpan="2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Application (opposition)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31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32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32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3709199"/>
                  </a:ext>
                </a:extLst>
              </a:tr>
              <a:tr h="24924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33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33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5858012"/>
                  </a:ext>
                </a:extLst>
              </a:tr>
              <a:tr h="301341">
                <a:tc rowSpan="2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Registration (invalidation)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27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 41(1)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 44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44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1774576"/>
                  </a:ext>
                </a:extLst>
              </a:tr>
              <a:tr h="24039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 41(2)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45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 45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509999"/>
                  </a:ext>
                </a:extLst>
              </a:tr>
              <a:tr h="1854385"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Wording used 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Fraudulent or illicit means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Fraudulent or illicit means</a:t>
                      </a:r>
                    </a:p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Good faith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Fraudulent or illicit means</a:t>
                      </a:r>
                    </a:p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Good faith</a:t>
                      </a:r>
                    </a:p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R="76835"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Bad faith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706018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44A253D-B1B2-43CD-A62D-6167EDCACE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4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Interpretation – Post-2019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40645"/>
            <a:ext cx="10407784" cy="47256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900" i="1" dirty="0"/>
              <a:t>Guidelines for the Trial of Trademark Right Granting and Verification Cases </a:t>
            </a:r>
            <a:r>
              <a:rPr lang="en-US" sz="2900" dirty="0"/>
              <a:t>(Beijing High  People's Court):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Art. 4 of Trademark Act invoked if there is </a:t>
            </a:r>
            <a:r>
              <a:rPr lang="en-US" sz="2600" b="1" dirty="0"/>
              <a:t>lack of intention to use </a:t>
            </a:r>
            <a:r>
              <a:rPr lang="en-US" sz="2600" dirty="0"/>
              <a:t>AND 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If the applied mark identical/similar to 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Other’s trademarks with certain popularity or distinctiveness;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Other’s non-trademark business signs;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Famous geographic names or names of tourist attractions/ buildings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Filing a large number of applications without a reasonable course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b="1" dirty="0"/>
              <a:t>Presumption of lack of intention to use absent evidence to the contrary submitted by the above-mentioned applicant </a:t>
            </a:r>
          </a:p>
          <a:p>
            <a:pPr>
              <a:lnSpc>
                <a:spcPct val="150000"/>
              </a:lnSpc>
            </a:pP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70D53C-7C98-461D-B6E8-1EA6028DAF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0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6AD8BE-3EF0-4F97-A01F-B82262FEFD6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4709"/>
            <a:ext cx="10341685" cy="132102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Judicial guidance </a:t>
            </a: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on the circumstantial evidence and the inference of bad faith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7904FE-AD42-483B-982F-A3B70536E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500" b="1" dirty="0"/>
              <a:t>1. number and class of filings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CA" b="1" dirty="0"/>
              <a:t>The number of </a:t>
            </a:r>
            <a:r>
              <a:rPr lang="en-US" altLang="zh-CN" b="1" dirty="0"/>
              <a:t>the </a:t>
            </a:r>
            <a:r>
              <a:rPr lang="en-CA" b="1" dirty="0"/>
              <a:t>filings is sufficiently large</a:t>
            </a:r>
            <a:r>
              <a:rPr lang="en-CA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CA" i="1" dirty="0"/>
              <a:t>Max Mara Fashion Group SRL v TRAB</a:t>
            </a:r>
            <a:r>
              <a:rPr lang="en-CA" dirty="0"/>
              <a:t>, (2015)</a:t>
            </a:r>
            <a:r>
              <a:rPr lang="zh-CN" altLang="en-US" dirty="0"/>
              <a:t>京知行初字第</a:t>
            </a:r>
            <a:r>
              <a:rPr lang="en-CA" dirty="0"/>
              <a:t>3634</a:t>
            </a:r>
            <a:r>
              <a:rPr lang="zh-CN" altLang="en-US" dirty="0"/>
              <a:t>号</a:t>
            </a:r>
            <a:r>
              <a:rPr lang="en-CA" dirty="0"/>
              <a:t>: more than </a:t>
            </a:r>
            <a:r>
              <a:rPr lang="en-CA" b="1" dirty="0">
                <a:solidFill>
                  <a:srgbClr val="FF0000"/>
                </a:solidFill>
              </a:rPr>
              <a:t>500 applications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n-CA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n-CA" dirty="0"/>
          </a:p>
          <a:p>
            <a:pPr lvl="1" algn="just"/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b="1" dirty="0"/>
              <a:t>The nature of the filings: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CA" i="1" dirty="0" err="1"/>
              <a:t>Volkswagenaktiengesellschaft</a:t>
            </a:r>
            <a:r>
              <a:rPr lang="en-CA" i="1" dirty="0"/>
              <a:t> v TRAB</a:t>
            </a:r>
            <a:r>
              <a:rPr lang="en-CA" dirty="0"/>
              <a:t> , (2017)</a:t>
            </a:r>
            <a:r>
              <a:rPr lang="zh-CN" altLang="en-US" dirty="0"/>
              <a:t>京</a:t>
            </a:r>
            <a:r>
              <a:rPr lang="en-CA" dirty="0"/>
              <a:t>73</a:t>
            </a:r>
            <a:r>
              <a:rPr lang="zh-CN" altLang="en-US" dirty="0"/>
              <a:t>行初</a:t>
            </a:r>
            <a:r>
              <a:rPr lang="en-CA" dirty="0"/>
              <a:t>7846</a:t>
            </a:r>
            <a:r>
              <a:rPr lang="zh-CN" altLang="en-US" dirty="0"/>
              <a:t>号</a:t>
            </a:r>
            <a:endParaRPr lang="en-CA" dirty="0"/>
          </a:p>
          <a:p>
            <a:endParaRPr lang="en-CA" dirty="0"/>
          </a:p>
        </p:txBody>
      </p:sp>
      <p:pic>
        <p:nvPicPr>
          <p:cNvPr id="7" name="Picture 6" descr="Max Mara Spring 2019 Ad Campaign Steven Meisel - theFashionSpot">
            <a:extLst>
              <a:ext uri="{FF2B5EF4-FFF2-40B4-BE49-F238E27FC236}">
                <a16:creationId xmlns:a16="http://schemas.microsoft.com/office/drawing/2014/main" id="{FCE102F6-D4A6-4A09-AF90-F02A230A4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00" b="31667"/>
          <a:stretch/>
        </p:blipFill>
        <p:spPr bwMode="auto">
          <a:xfrm>
            <a:off x="6126480" y="3024519"/>
            <a:ext cx="4191000" cy="100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olkswagen AG annual media conference 2020 | Volkswagen Newsroom">
            <a:extLst>
              <a:ext uri="{FF2B5EF4-FFF2-40B4-BE49-F238E27FC236}">
                <a16:creationId xmlns:a16="http://schemas.microsoft.com/office/drawing/2014/main" id="{999DBCA5-F119-4F99-8BFF-DED80D9C00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3" r="15868" b="11750"/>
          <a:stretch/>
        </p:blipFill>
        <p:spPr bwMode="auto">
          <a:xfrm>
            <a:off x="7840411" y="4271749"/>
            <a:ext cx="2688879" cy="196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4E961F-CA32-4D8D-B4CE-1B6517945487}"/>
              </a:ext>
            </a:extLst>
          </p:cNvPr>
          <p:cNvSpPr txBox="1"/>
          <p:nvPr/>
        </p:nvSpPr>
        <p:spPr>
          <a:xfrm>
            <a:off x="1027260" y="4887570"/>
            <a:ext cx="66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CA" dirty="0"/>
              <a:t>	only </a:t>
            </a:r>
            <a:r>
              <a:rPr lang="en-CA" b="1" dirty="0">
                <a:solidFill>
                  <a:srgbClr val="FF0000"/>
                </a:solidFill>
              </a:rPr>
              <a:t>40+</a:t>
            </a:r>
            <a:r>
              <a:rPr lang="en-CA" b="1" dirty="0"/>
              <a:t> </a:t>
            </a:r>
            <a:r>
              <a:rPr lang="en-CA" dirty="0"/>
              <a:t>filings in the motor vehicle industry</a:t>
            </a:r>
          </a:p>
        </p:txBody>
      </p:sp>
    </p:spTree>
    <p:extLst>
      <p:ext uri="{BB962C8B-B14F-4D97-AF65-F5344CB8AC3E}">
        <p14:creationId xmlns:p14="http://schemas.microsoft.com/office/powerpoint/2010/main" val="137829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C368AE7-02E4-4244-91C4-BF66893CF6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1107"/>
            <a:ext cx="10252038" cy="132102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Judicial guidance </a:t>
            </a: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on the circumstantial evidence and the inference of bad faith</a:t>
            </a:r>
            <a:endParaRPr lang="en-US" sz="4300" b="1" dirty="0">
              <a:solidFill>
                <a:srgbClr val="AE512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7904FE-AD42-483B-982F-A3B70536E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2. distinctiveness and popularity of infringed mark</a:t>
            </a:r>
            <a:endParaRPr lang="en-CA" sz="25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/>
              <a:t>Courts are more willing to protect those marks that are relatively distinctive and well-known.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CA" dirty="0"/>
              <a:t>The ‘Crayon Shin-</a:t>
            </a:r>
            <a:r>
              <a:rPr lang="en-CA" dirty="0" err="1"/>
              <a:t>chan</a:t>
            </a:r>
            <a:r>
              <a:rPr lang="en-CA" dirty="0"/>
              <a:t>’ case (</a:t>
            </a:r>
            <a:r>
              <a:rPr lang="en-CA" i="1" dirty="0" err="1"/>
              <a:t>Futabasha</a:t>
            </a:r>
            <a:r>
              <a:rPr lang="en-CA" i="1" dirty="0"/>
              <a:t> Publishers Ltd v TRAB</a:t>
            </a:r>
            <a:r>
              <a:rPr lang="en-CA" dirty="0"/>
              <a:t>, (2011)</a:t>
            </a:r>
            <a:r>
              <a:rPr lang="zh-CN" altLang="en-US" dirty="0"/>
              <a:t>高行终字第</a:t>
            </a:r>
            <a:r>
              <a:rPr lang="en-US" altLang="zh-CN" dirty="0"/>
              <a:t>1428</a:t>
            </a:r>
            <a:r>
              <a:rPr lang="zh-CN" altLang="en-US" dirty="0"/>
              <a:t>号</a:t>
            </a:r>
            <a:r>
              <a:rPr lang="en-US" altLang="zh-CN" dirty="0"/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n-CA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n-CA" dirty="0"/>
          </a:p>
          <a:p>
            <a:pPr lvl="1" algn="just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" name="Picture 2" descr="Yumiko Kobayashi Is New Voice Actress for Crayon Shin-chan's Title ...">
            <a:extLst>
              <a:ext uri="{FF2B5EF4-FFF2-40B4-BE49-F238E27FC236}">
                <a16:creationId xmlns:a16="http://schemas.microsoft.com/office/drawing/2014/main" id="{216895B3-FA1C-4EED-8DFD-5C12540E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8759"/>
            <a:ext cx="1752972" cy="235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87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65F82E8-8A0A-4B86-94E9-136BD7241C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4981274" y="0"/>
            <a:ext cx="7210726" cy="102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4709"/>
            <a:ext cx="9997440" cy="132102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Judicial guidance </a:t>
            </a:r>
            <a:r>
              <a:rPr lang="en-US" sz="4000" b="1" dirty="0">
                <a:solidFill>
                  <a:srgbClr val="AE5128"/>
                </a:solidFill>
                <a:latin typeface="+mn-lt"/>
                <a:ea typeface="+mn-ea"/>
                <a:cs typeface="+mn-cs"/>
              </a:rPr>
              <a:t>on the circumstantial evidence and the inference of bad faith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7904FE-AD42-483B-982F-A3B70536E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3. applicant’s intent to use</a:t>
            </a:r>
            <a:endParaRPr lang="en-CA" sz="2500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Courts may find a lack of genuine intent to use if the applied mark is not in relation to the applicant’s ordinary business course and needs.</a:t>
            </a:r>
            <a:endParaRPr lang="en-CA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b="1" i="1" dirty="0" err="1"/>
              <a:t>Aobull</a:t>
            </a:r>
            <a:r>
              <a:rPr lang="en-CA" b="1" i="1" dirty="0"/>
              <a:t> (Germany) Breweries Ltd v TRAB </a:t>
            </a:r>
            <a:r>
              <a:rPr lang="en-CA" dirty="0"/>
              <a:t>, (2017)</a:t>
            </a:r>
            <a:r>
              <a:rPr lang="zh-CN" altLang="en-US" dirty="0"/>
              <a:t>京</a:t>
            </a:r>
            <a:r>
              <a:rPr lang="en-US" altLang="zh-CN" dirty="0"/>
              <a:t>73</a:t>
            </a:r>
            <a:r>
              <a:rPr lang="zh-CN" altLang="en-US" dirty="0"/>
              <a:t>行初</a:t>
            </a:r>
            <a:r>
              <a:rPr lang="en-US" altLang="zh-CN" dirty="0"/>
              <a:t>250</a:t>
            </a:r>
            <a:r>
              <a:rPr lang="zh-CN" altLang="en-US" dirty="0"/>
              <a:t>号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70402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5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24278</TotalTime>
  <Words>1258</Words>
  <Application>Microsoft Office PowerPoint</Application>
  <PresentationFormat>Widescreen</PresentationFormat>
  <Paragraphs>179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Retrospect</vt:lpstr>
      <vt:lpstr>Trademark Registrations in Bad Faith  &amp; How to Revoke Bad Faith Registrations in China</vt:lpstr>
      <vt:lpstr>Outline</vt:lpstr>
      <vt:lpstr>The concept </vt:lpstr>
      <vt:lpstr>Judicial guidance — Goldhase case in 2009 decided by ECJ</vt:lpstr>
      <vt:lpstr>Legislative evolution in China (1993 - 2019)</vt:lpstr>
      <vt:lpstr>Interpretation – Post-2019 amendment</vt:lpstr>
      <vt:lpstr>Judicial guidance on the circumstantial evidence and the inference of bad faith</vt:lpstr>
      <vt:lpstr>Judicial guidance on the circumstantial evidence and the inference of bad faith</vt:lpstr>
      <vt:lpstr>Judicial guidance on the circumstantial evidence and the inference of bad faith</vt:lpstr>
      <vt:lpstr>Judicial guidance on the circumstantial evidence and the inference of bad faith</vt:lpstr>
      <vt:lpstr>Tips for foreign rights owners  – Helpful provisions in the context of bad faith</vt:lpstr>
      <vt:lpstr>Tips for foreign rights owners  – Helpful provisions in the context of bad faith</vt:lpstr>
      <vt:lpstr>Tips for foreign rights owners  – Art. 15 commercial agent/contractual relationship </vt:lpstr>
      <vt:lpstr>Tips for foreign rights owners  – Art. 32 prior rights </vt:lpstr>
      <vt:lpstr>Tips for foreign rights owners  – Art. 32 prior rights – Cont’d </vt:lpstr>
      <vt:lpstr>Tips for foreign rights owners  – Art. 44.1 fraudulent and illicit means</vt:lpstr>
      <vt:lpstr>Case study</vt:lpstr>
      <vt:lpstr>Tips for foreign rights owners  – General practice</vt:lpstr>
      <vt:lpstr>Post 2019 amendment – predictions</vt:lpstr>
      <vt:lpstr>Trademark Registrations in Bad Faith  &amp; How to Revoke Bad Faith Registrations in China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Jones</dc:creator>
  <cp:lastModifiedBy>Chen Yixian</cp:lastModifiedBy>
  <cp:revision>220</cp:revision>
  <dcterms:created xsi:type="dcterms:W3CDTF">2018-03-30T21:23:57Z</dcterms:created>
  <dcterms:modified xsi:type="dcterms:W3CDTF">2020-10-01T17:16:57Z</dcterms:modified>
</cp:coreProperties>
</file>